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4.xml" ContentType="application/vnd.openxmlformats-officedocument.presentationml.notesSlide+xml"/>
  <Override PartName="/ppt/tags/tag18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16.xml" ContentType="application/vnd.openxmlformats-officedocument.presentationml.notesSlide+xml"/>
  <Override PartName="/ppt/tags/tag20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9"/>
  </p:notesMasterIdLst>
  <p:sldIdLst>
    <p:sldId id="270" r:id="rId2"/>
    <p:sldId id="257" r:id="rId3"/>
    <p:sldId id="271" r:id="rId4"/>
    <p:sldId id="263" r:id="rId5"/>
    <p:sldId id="264" r:id="rId6"/>
    <p:sldId id="272" r:id="rId7"/>
    <p:sldId id="273" r:id="rId8"/>
    <p:sldId id="276" r:id="rId9"/>
    <p:sldId id="258" r:id="rId10"/>
    <p:sldId id="266" r:id="rId11"/>
    <p:sldId id="274" r:id="rId12"/>
    <p:sldId id="259" r:id="rId13"/>
    <p:sldId id="261" r:id="rId14"/>
    <p:sldId id="265" r:id="rId15"/>
    <p:sldId id="267" r:id="rId16"/>
    <p:sldId id="268" r:id="rId17"/>
    <p:sldId id="275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1" autoAdjust="0"/>
    <p:restoredTop sz="94660"/>
  </p:normalViewPr>
  <p:slideViewPr>
    <p:cSldViewPr>
      <p:cViewPr varScale="1">
        <p:scale>
          <a:sx n="101" d="100"/>
          <a:sy n="101" d="100"/>
        </p:scale>
        <p:origin x="21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206C9-40CF-4A51-AD62-B88E77A11880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872D0-A650-4C05-B5E5-01913E59BA0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1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563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3429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2671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493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9203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4191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323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915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9182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437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323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376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2709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5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0051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440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872D0-A650-4C05-B5E5-01913E59BA0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507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F3C9-447D-4A15-B42C-99EA4DB3EEE8}" type="datetimeFigureOut">
              <a:rPr lang="en-US" smtClean="0"/>
              <a:pPr/>
              <a:t>4/28/2016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A66E4-5DAE-4F06-967B-B1C5785B448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  <p:sldLayoutId id="2147483833" r:id="rId17"/>
    <p:sldLayoutId id="2147483834" r:id="rId18"/>
    <p:sldLayoutId id="2147483835" r:id="rId19"/>
    <p:sldLayoutId id="2147483836" r:id="rId20"/>
    <p:sldLayoutId id="2147483837" r:id="rId21"/>
    <p:sldLayoutId id="2147483838" r:id="rId22"/>
    <p:sldLayoutId id="2147483839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2.xml"/><Relationship Id="rId5" Type="http://schemas.openxmlformats.org/officeDocument/2006/relationships/image" Target="../media/image4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3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image" Target="../media/image6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7" Type="http://schemas.openxmlformats.org/officeDocument/2006/relationships/image" Target="../media/image8.png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image" Target="../media/image7.png"/><Relationship Id="rId5" Type="http://schemas.openxmlformats.org/officeDocument/2006/relationships/image" Target="../media/image1.jpeg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8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9.xml"/><Relationship Id="rId4" Type="http://schemas.openxmlformats.org/officeDocument/2006/relationships/image" Target="../media/image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20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5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6.xml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8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9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0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276600"/>
            <a:ext cx="8229600" cy="2849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The Onboarding process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allows new and rehired employees to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be work ready on their first day of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employment.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82000" cy="7159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/>
              <a:t>Introducing</a:t>
            </a:r>
            <a:endParaRPr lang="en-US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1295400"/>
            <a:ext cx="7620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Calibri" pitchFamily="34" charset="0"/>
                <a:cs typeface="Calibri" pitchFamily="34" charset="0"/>
              </a:rPr>
              <a:t>Onboarding </a:t>
            </a:r>
            <a:endParaRPr lang="en-US" sz="6600" dirty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458200" cy="487362"/>
          </a:xfrm>
        </p:spPr>
        <p:txBody>
          <a:bodyPr anchor="t">
            <a:noAutofit/>
          </a:bodyPr>
          <a:lstStyle/>
          <a:p>
            <a:pPr algn="l"/>
            <a:r>
              <a:rPr lang="en-US" sz="2600" b="1" dirty="0" smtClean="0"/>
              <a:t>Onboard Tab</a:t>
            </a:r>
            <a:endParaRPr lang="en-US" sz="2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4114800"/>
            <a:ext cx="7467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Employee will enter or view: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Permanent/mailing address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Emergency Contact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Tax Withholdings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Bank Information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Policies</a:t>
            </a:r>
          </a:p>
          <a:p>
            <a:pPr algn="ctr">
              <a:buFont typeface="Arial" pitchFamily="34" charset="0"/>
              <a:buChar char="•"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Additional Info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838200"/>
            <a:ext cx="8104393" cy="3200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229600" cy="487362"/>
          </a:xfrm>
        </p:spPr>
        <p:txBody>
          <a:bodyPr anchor="t">
            <a:noAutofit/>
          </a:bodyPr>
          <a:lstStyle/>
          <a:p>
            <a:pPr algn="l"/>
            <a:r>
              <a:rPr lang="en-US" sz="2600" b="1" dirty="0" smtClean="0"/>
              <a:t>Policies Page</a:t>
            </a:r>
            <a:endParaRPr lang="en-US" sz="2600" b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-40705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16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715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54864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Example of agency specific policies.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990600"/>
            <a:ext cx="797983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229600" cy="487362"/>
          </a:xfrm>
        </p:spPr>
        <p:txBody>
          <a:bodyPr anchor="t">
            <a:noAutofit/>
          </a:bodyPr>
          <a:lstStyle/>
          <a:p>
            <a:pPr algn="l"/>
            <a:r>
              <a:rPr lang="en-US" sz="2600" b="1" dirty="0" smtClean="0"/>
              <a:t>Additional Info Page</a:t>
            </a:r>
            <a:endParaRPr lang="en-US" sz="2600" b="1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-40705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162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7715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66800" y="5486400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Example of agency specific additional info. 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8163" y="1371600"/>
            <a:ext cx="8067675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38400" y="722955"/>
            <a:ext cx="4572000" cy="5982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990600" y="27432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Email automatically generated to employee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74320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Emails automatically generated to HR Onboarding email group </a:t>
            </a:r>
            <a:endParaRPr lang="en-US" sz="2600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49880" y="1295400"/>
            <a:ext cx="5503320" cy="2514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43000" y="4114800"/>
            <a:ext cx="5431862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4191000"/>
          </a:xfrm>
        </p:spPr>
        <p:txBody>
          <a:bodyPr/>
          <a:lstStyle/>
          <a:p>
            <a:pPr algn="ctr"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Onboarding is </a:t>
            </a:r>
            <a:r>
              <a:rPr lang="en-US" sz="4000" u="sng" dirty="0" smtClean="0">
                <a:latin typeface="Calibri" pitchFamily="34" charset="0"/>
                <a:cs typeface="Calibri" pitchFamily="34" charset="0"/>
              </a:rPr>
              <a:t>available for use now</a:t>
            </a:r>
            <a:endParaRPr lang="en-US" sz="40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However, here are some things to consider…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05800" cy="6397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/>
              <a:t>What’s next?</a:t>
            </a:r>
            <a:endParaRPr lang="en-US" sz="2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Ask agency IT Department to create an Onboarding email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group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or use an existing email box.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This email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will be used to notify the HR recipients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when an employee has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saved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personal information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and read policies in LEO.</a:t>
            </a:r>
          </a:p>
          <a:p>
            <a:pPr lvl="0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The HCM Help Desk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need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links to any policies you want your employees to verify reading and links to any other additional info. Otherwise, employees will see a message to contact HR.</a:t>
            </a:r>
          </a:p>
          <a:p>
            <a:pPr lvl="0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Agencies may want to coordinate with their IT Departments to have LAN IDs and email boxes created prior to employee's first day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employment otherwise a personal email address can be used until a work email is created.</a:t>
            </a:r>
          </a:p>
          <a:p>
            <a:pPr lvl="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Notify Security Administrators of the Onboarding process to ensure any necessary LaGov position security has been requested and is in place prior to new employee’s start date.</a:t>
            </a:r>
          </a:p>
          <a:p>
            <a:pPr lvl="0"/>
            <a:endParaRPr lang="en-US" dirty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82000" cy="7159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/>
              <a:t>What’s next?</a:t>
            </a:r>
            <a:endParaRPr lang="en-US" sz="2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Ask agency IT Department to create an Onboarding email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group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or use an existing email box.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This email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will be used to notify the HR recipients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when an employee has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saved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personal information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and read policies in LEO.</a:t>
            </a:r>
          </a:p>
          <a:p>
            <a:pPr lvl="0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The HCM Help Desk </a:t>
            </a:r>
            <a:r>
              <a:rPr lang="en-US" dirty="0">
                <a:latin typeface="Calibri" pitchFamily="34" charset="0"/>
                <a:cs typeface="Calibri" pitchFamily="34" charset="0"/>
              </a:rPr>
              <a:t>will need 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links to any policies you want your employees to verify reading and links to any other additional info. Otherwise, employees will see a message to contact HR.</a:t>
            </a:r>
          </a:p>
          <a:p>
            <a:pPr lvl="0"/>
            <a:endParaRPr lang="en-US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>
                <a:latin typeface="Calibri" pitchFamily="34" charset="0"/>
                <a:cs typeface="Calibri" pitchFamily="34" charset="0"/>
              </a:rPr>
              <a:t>Agencies may want to coordinate with their IT Departments to have LAN IDs and email boxes created prior to employee's first day of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employment otherwise a personal email address can be used until a work email is created.</a:t>
            </a:r>
          </a:p>
          <a:p>
            <a:pPr lvl="0"/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dirty="0" smtClean="0">
                <a:latin typeface="Calibri" pitchFamily="34" charset="0"/>
                <a:cs typeface="Calibri" pitchFamily="34" charset="0"/>
              </a:rPr>
              <a:t>Notify Security Administrators of the Onboarding process to ensure any necessary LaGov position security has been requested and is in place prior to new employee’s start date.</a:t>
            </a:r>
          </a:p>
          <a:p>
            <a:pPr lvl="0"/>
            <a:endParaRPr lang="en-US" dirty="0"/>
          </a:p>
          <a:p>
            <a:pPr lvl="0">
              <a:buNone/>
            </a:pP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82000" cy="7159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/>
              <a:t>What’s next?</a:t>
            </a:r>
            <a:endParaRPr lang="en-US" sz="26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7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By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running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HCM transaction</a:t>
            </a:r>
          </a:p>
          <a:p>
            <a:pPr algn="ctr">
              <a:buNone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ZPONBOARD</a:t>
            </a:r>
          </a:p>
          <a:p>
            <a:pPr marL="0" indent="0" algn="ctr">
              <a:buNone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new hires and rehires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will have access to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the Onboard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tab in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LEO prior to and on their start date. </a:t>
            </a:r>
          </a:p>
          <a:p>
            <a:pPr marL="0" indent="0" algn="ctr">
              <a:buNone/>
            </a:pPr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82000" cy="6397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Onboarding Overview</a:t>
            </a:r>
            <a:endParaRPr lang="en-US" sz="2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Allows employees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to enter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personal information, view links to additional info,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attest to reading your agency policies prior to their start date or during their first pay period. </a:t>
            </a:r>
          </a:p>
          <a:p>
            <a:pPr marL="0" indent="0" algn="ctr">
              <a:buNone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Eliminates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the need for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excess paper, streamlines the orientation process,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and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cuts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down on the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time employees are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without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LaGov security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access.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82000" cy="6397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Onboarding </a:t>
            </a:r>
            <a:r>
              <a:rPr lang="en-US" sz="2600" b="1" dirty="0">
                <a:latin typeface="Calibri" pitchFamily="34" charset="0"/>
                <a:cs typeface="Calibri" pitchFamily="34" charset="0"/>
              </a:rPr>
              <a:t>T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ab</a:t>
            </a:r>
            <a:endParaRPr lang="en-US" sz="2600" b="1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2200" dirty="0">
                <a:latin typeface="Calibri" pitchFamily="34" charset="0"/>
                <a:cs typeface="Calibri" pitchFamily="34" charset="0"/>
              </a:rPr>
              <a:t>Prior to an employee’s start date, HR gathers information needed to execute the transaction ZPONBOARD.</a:t>
            </a:r>
          </a:p>
          <a:p>
            <a:pPr lvl="1"/>
            <a:r>
              <a:rPr lang="en-US" sz="2200" dirty="0">
                <a:latin typeface="Calibri" pitchFamily="34" charset="0"/>
                <a:cs typeface="Calibri" pitchFamily="34" charset="0"/>
              </a:rPr>
              <a:t>Start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Date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ocial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security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number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Name 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Date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birth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Personal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email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address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P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osition number</a:t>
            </a:r>
          </a:p>
          <a:p>
            <a:pPr lvl="1"/>
            <a:endParaRPr lang="en-US" sz="22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200" dirty="0">
                <a:latin typeface="Calibri" pitchFamily="34" charset="0"/>
                <a:cs typeface="Calibri" pitchFamily="34" charset="0"/>
              </a:rPr>
              <a:t>HR 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executes transaction </a:t>
            </a:r>
            <a:r>
              <a:rPr lang="en-US" sz="2200" dirty="0">
                <a:latin typeface="Calibri" pitchFamily="34" charset="0"/>
                <a:cs typeface="Calibri" pitchFamily="34" charset="0"/>
              </a:rPr>
              <a:t>ZPONBOARD. </a:t>
            </a:r>
            <a:endParaRPr lang="en-US" sz="2200" dirty="0" smtClean="0"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it’s a new hire, it will create a personnel number.</a:t>
            </a:r>
          </a:p>
          <a:p>
            <a:pPr lvl="1"/>
            <a:r>
              <a:rPr lang="en-US" sz="2200" dirty="0" smtClean="0">
                <a:latin typeface="Calibri" pitchFamily="34" charset="0"/>
                <a:cs typeface="Calibri" pitchFamily="34" charset="0"/>
              </a:rPr>
              <a:t>If it’s a rehire, it will run ZPREHIRE in the background.</a:t>
            </a:r>
          </a:p>
          <a:p>
            <a:pPr lvl="0">
              <a:buNone/>
            </a:pPr>
            <a:endParaRPr lang="en-US" sz="22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200" dirty="0">
                <a:latin typeface="Calibri" pitchFamily="34" charset="0"/>
                <a:cs typeface="Calibri" pitchFamily="34" charset="0"/>
              </a:rPr>
              <a:t>ZPONBOARD gives the employee the Onboard tab in LEO and generates an email to the employee with their personnel number and a link to LEO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endParaRPr lang="en-US" sz="22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2200" dirty="0">
                <a:latin typeface="Calibri" pitchFamily="34" charset="0"/>
                <a:cs typeface="Calibri" pitchFamily="34" charset="0"/>
              </a:rPr>
              <a:t>Employee will go to LEO and create a password to logon</a:t>
            </a:r>
            <a:r>
              <a:rPr lang="en-US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229600" cy="5635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Onboarding Process</a:t>
            </a:r>
            <a:endParaRPr lang="en-US" sz="2600" b="1" dirty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>
                <a:latin typeface="Calibri" pitchFamily="34" charset="0"/>
                <a:cs typeface="Calibri" pitchFamily="34" charset="0"/>
              </a:rPr>
              <a:t>Employee will see a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Welcome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page which can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contain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agency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specific text. </a:t>
            </a:r>
          </a:p>
          <a:p>
            <a:endParaRPr lang="en-US" sz="36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3600" dirty="0">
                <a:latin typeface="Calibri" pitchFamily="34" charset="0"/>
                <a:cs typeface="Calibri" pitchFamily="34" charset="0"/>
              </a:rPr>
              <a:t>Employee will click on links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on the Onboard tab under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detailed navigation to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save or view:</a:t>
            </a:r>
          </a:p>
          <a:p>
            <a:pPr lvl="1">
              <a:lnSpc>
                <a:spcPct val="11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Addresses </a:t>
            </a:r>
          </a:p>
          <a:p>
            <a:pPr lvl="1">
              <a:lnSpc>
                <a:spcPct val="11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Emergency contact</a:t>
            </a:r>
          </a:p>
          <a:p>
            <a:pPr lvl="1">
              <a:lnSpc>
                <a:spcPct val="11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Bank detail</a:t>
            </a:r>
          </a:p>
          <a:p>
            <a:pPr lvl="1">
              <a:lnSpc>
                <a:spcPct val="11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Tax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withholdings</a:t>
            </a:r>
          </a:p>
          <a:p>
            <a:pPr lvl="1">
              <a:lnSpc>
                <a:spcPct val="11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Policies</a:t>
            </a: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3600" dirty="0" smtClean="0">
                <a:latin typeface="Calibri" pitchFamily="34" charset="0"/>
                <a:cs typeface="Calibri" pitchFamily="34" charset="0"/>
              </a:rPr>
              <a:t>Additional Info</a:t>
            </a:r>
          </a:p>
          <a:p>
            <a:pPr lvl="1">
              <a:lnSpc>
                <a:spcPct val="110000"/>
              </a:lnSpc>
            </a:pPr>
            <a:r>
              <a:rPr lang="en-US" sz="3600" dirty="0">
                <a:latin typeface="Calibri" pitchFamily="34" charset="0"/>
                <a:cs typeface="Calibri" pitchFamily="34" charset="0"/>
              </a:rPr>
              <a:t>Prior State Service</a:t>
            </a:r>
          </a:p>
          <a:p>
            <a:pPr lvl="0"/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n-US" sz="3600" dirty="0" smtClean="0">
                <a:latin typeface="Calibri" pitchFamily="34" charset="0"/>
                <a:cs typeface="Calibri" pitchFamily="34" charset="0"/>
              </a:rPr>
              <a:t>HR Onboarding email </a:t>
            </a:r>
            <a:r>
              <a:rPr lang="en-US" sz="3600" dirty="0">
                <a:latin typeface="Calibri" pitchFamily="34" charset="0"/>
                <a:cs typeface="Calibri" pitchFamily="34" charset="0"/>
              </a:rPr>
              <a:t>group receives a notification email when the employee saves bank </a:t>
            </a:r>
            <a:r>
              <a:rPr lang="en-US" sz="3600" dirty="0" smtClean="0">
                <a:latin typeface="Calibri" pitchFamily="34" charset="0"/>
                <a:cs typeface="Calibri" pitchFamily="34" charset="0"/>
              </a:rPr>
              <a:t>details and verifies they have read agency policies.</a:t>
            </a:r>
          </a:p>
          <a:p>
            <a:pPr lvl="0">
              <a:buNone/>
            </a:pPr>
            <a:endParaRPr lang="en-US" sz="3600" dirty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 lvl="0"/>
            <a:endParaRPr lang="en-US" sz="3600" dirty="0">
              <a:latin typeface="Calibri" pitchFamily="34" charset="0"/>
              <a:cs typeface="Calibri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05800" cy="6397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Onboarding Process</a:t>
            </a:r>
            <a:endParaRPr lang="en-US" sz="2600" b="1" dirty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Policies Link</a:t>
            </a:r>
          </a:p>
          <a:p>
            <a:pPr lvl="1"/>
            <a:r>
              <a:rPr lang="en-US" dirty="0" smtClean="0"/>
              <a:t>Employees will see links to agency specific policies. These links are maintained by the HCM Help Desk, eliminating the need for the agency IT Department to create a new employee page.</a:t>
            </a:r>
          </a:p>
          <a:p>
            <a:pPr lvl="1"/>
            <a:r>
              <a:rPr lang="en-US" dirty="0" smtClean="0"/>
              <a:t>Employees will click on an I Verify button, verifying they have read and understood policies.</a:t>
            </a:r>
          </a:p>
          <a:p>
            <a:pPr lvl="1"/>
            <a:r>
              <a:rPr lang="en-US" dirty="0" smtClean="0"/>
              <a:t>HR will receive an email to let them know the employee has verified reading the policies.</a:t>
            </a:r>
          </a:p>
          <a:p>
            <a:pPr lvl="1"/>
            <a:r>
              <a:rPr lang="en-US" dirty="0" smtClean="0"/>
              <a:t>ZP13 will be updated. A new column has been added named Attest-Policy.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05800" cy="6397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Onboarding Process</a:t>
            </a:r>
            <a:endParaRPr lang="en-US" sz="2600" b="1" dirty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Additional Info Link</a:t>
            </a:r>
          </a:p>
          <a:p>
            <a:pPr lvl="1"/>
            <a:r>
              <a:rPr lang="en-US" dirty="0" smtClean="0"/>
              <a:t>Employees will see links to any other policies or websites the agency would like to display. </a:t>
            </a:r>
          </a:p>
          <a:p>
            <a:pPr lvl="1"/>
            <a:r>
              <a:rPr lang="en-US" dirty="0" smtClean="0"/>
              <a:t>Examples may include; Office of Group Benefits, Retirement Benefits, or Louisiana.gov.</a:t>
            </a:r>
          </a:p>
          <a:p>
            <a:pPr lvl="1"/>
            <a:r>
              <a:rPr lang="en-US" dirty="0" smtClean="0"/>
              <a:t>The employee will not verify reading additional links.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05800" cy="6397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Onboarding Process</a:t>
            </a:r>
            <a:endParaRPr lang="en-US" sz="2600" b="1" dirty="0">
              <a:latin typeface="Calibri" pitchFamily="34" charset="0"/>
              <a:cs typeface="Calibri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/>
              <a:t>HR will complete the hire </a:t>
            </a:r>
            <a:r>
              <a:rPr lang="en-US" dirty="0" smtClean="0"/>
              <a:t>in PA40 using a Continue Onboard Hire or Rehire Action.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305800" cy="639762"/>
          </a:xfrm>
        </p:spPr>
        <p:txBody>
          <a:bodyPr anchor="t">
            <a:normAutofit/>
          </a:bodyPr>
          <a:lstStyle/>
          <a:p>
            <a:pPr algn="l"/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Onboarding Process</a:t>
            </a:r>
            <a:endParaRPr lang="en-US" sz="2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2468563"/>
            <a:ext cx="4953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7691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274638"/>
            <a:ext cx="8458200" cy="487362"/>
          </a:xfrm>
        </p:spPr>
        <p:txBody>
          <a:bodyPr anchor="t">
            <a:noAutofit/>
          </a:bodyPr>
          <a:lstStyle/>
          <a:p>
            <a:pPr algn="l"/>
            <a:r>
              <a:rPr lang="en-US" sz="2600" b="1" dirty="0" smtClean="0"/>
              <a:t>Onboard </a:t>
            </a:r>
            <a:r>
              <a:rPr lang="en-US" sz="2600" b="1" dirty="0"/>
              <a:t>T</a:t>
            </a:r>
            <a:r>
              <a:rPr lang="en-US" sz="2600" b="1" dirty="0" smtClean="0"/>
              <a:t>ab</a:t>
            </a:r>
            <a:endParaRPr lang="en-US" sz="2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46482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+</a:t>
            </a:r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endParaRPr lang="en-US" sz="2000" dirty="0" smtClean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  <a:cs typeface="Calibri" pitchFamily="34" charset="0"/>
              </a:rPr>
              <a:t>Standard welcome page text. Text can be customized per agency request.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5"/>
          <a:stretch>
            <a:fillRect/>
          </a:stretch>
        </p:blipFill>
        <p:spPr>
          <a:xfrm>
            <a:off x="582407" y="1143000"/>
            <a:ext cx="8104393" cy="32004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spd="med" advClick="0" advTm="1000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_PLAYLIST_COUNT" val="0"/>
  <p:tag name="PRESENTATION_PRESENTER_SLIDE_LEVEL" val="0"/>
  <p:tag name="PRESENTER_PREVIEW_END" val="13"/>
  <p:tag name="ARTICULATE_LOGO" val="stateoflouisiana_seal_35percent_trans.png"/>
  <p:tag name="ARTICULATE_PRESENTER" val="(None selected)"/>
  <p:tag name="ARTICULATE_PRESENTER_GUID" val="9869030842"/>
  <p:tag name="ARTICULATE_LMS" val="0"/>
  <p:tag name="ARTICULATE_TEMPLATE" val="Regular Course No TOC"/>
  <p:tag name="ARTICULATE_TEMPLATE_GUID" val="5e437737-fbe3-4e0c-a068-5b31785b5deb"/>
  <p:tag name="PRESENTER_PREVIEW_MODE" val="0"/>
  <p:tag name="PRESENTER_PREVIEW_START" val="1"/>
  <p:tag name="PLAYERLOGOHEIGHT" val="70"/>
  <p:tag name="PLAYERLOGOWIDTH" val="70"/>
  <p:tag name="LAUNCHINNEWWINDOW" val="0"/>
  <p:tag name="LASTPUBLISHED" val="G:\LaGov Source Documents\OIS Website\Announcing Onboarding\player.html"/>
  <p:tag name="ARTICULATE_SLIDE_COUNT" val="16"/>
  <p:tag name="ARTICULATE_META_COURSE_VERSION_SET" val="True"/>
  <p:tag name="ARTICULATE_META_NAME_SET" val="True"/>
  <p:tag name="ARTICULATE_PRESENTER_VERSION" val="7"/>
  <p:tag name="ARTICULATE_PROJECT_OPEN" val="1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331380-g:\lagov source documents\ois website\announcing onboarding.pptx"/>
  <p:tag name="ARTICULATE_USED_PAGE_ORIENTATION" val="1"/>
  <p:tag name="ARTICULATE_USED_PAGE_SIZ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c8552ffb-a91f-4c85-9121-92d4a697c1b5"/>
  <p:tag name="ARTICULATE_SLIDE_NAV" val="6"/>
  <p:tag name="AUDIO_ID" val="258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78e094f0-c9be-46e0-a60c-3cc8962a4d51"/>
  <p:tag name="ARTICULATE_SLIDE_NAV" val="7"/>
  <p:tag name="AUDIO_ID" val="266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847fef68-7b3b-479a-bd6c-e966d1c7cd92"/>
  <p:tag name="ARTICULATE_SLIDE_NAV" val="8"/>
  <p:tag name="AUDIO_ID" val="274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9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847fef68-7b3b-479a-bd6c-e966d1c7cd92"/>
  <p:tag name="ARTICULATE_SLIDE_NAV" val="8"/>
  <p:tag name="AUDIO_ID" val="259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mail to Employee"/>
  <p:tag name="ARTICULATE_PLAYLIST_ID" val="-1"/>
  <p:tag name="ARTICULATE_SLIDE_GUID" val="b30f4610-1d8d-4ae5-a209-9de5c3d6bbd4"/>
  <p:tag name="ARTICULATE_SLIDE_NAV" val="9"/>
  <p:tag name="AUDIO_ID" val="261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OURCE_IMAGE" val="C:\Users\dkilcre\AppData\Local\Temp\articulate\presenter\imgtemp\iH4kDBNs_files\slide0001_image001.png"/>
  <p:tag name="ARTICULATE_PUBLISH_MODE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TITLE_TAG" val="Email to HR Onboarding Group"/>
  <p:tag name="ARTICULATE_PLAYLIST_ID" val="-1"/>
  <p:tag name="ARTICULATE_SLIDE_GUID" val="015cc5be-0506-414b-843a-3b82be255cec"/>
  <p:tag name="ARTICULATE_SLIDE_NAV" val="10"/>
  <p:tag name="AUDIO_ID" val="265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OURCE_IMAGE" val="C:\Users\dkilcre\AppData\Local\Temp\articulate\presenter\imgtemp\V7TE9j4G_files\slide0001_image001.png"/>
  <p:tag name="ARTICULATE_PUBLISH_MOD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b53b8f51-31c5-4708-888a-3d6ff543ec60"/>
  <p:tag name="ARTICULATE_SLIDE_NAV" val="11"/>
  <p:tag name="AUDIO_ID" val="267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3ade1385-5ff0-4764-a69c-e6682c881e56"/>
  <p:tag name="ARTICULATE_SLIDE_NAV" val="12"/>
  <p:tag name="AUDIO_ID" val="268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bb044806-0131-4c1c-880c-24b181ab97ca"/>
  <p:tag name="ARTICULATE_SLIDE_NAV" val="1"/>
  <p:tag name="AUDIO_ID" val="270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3ade1385-5ff0-4764-a69c-e6682c881e56"/>
  <p:tag name="ARTICULATE_SLIDE_NAV" val="12"/>
  <p:tag name="AUDIO_ID" val="268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e8836e02-d51a-4f75-bef8-a8eca619ace9"/>
  <p:tag name="ARTICULATE_SLIDE_NAV" val="2"/>
  <p:tag name="AUDIO_ID" val="257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6ce147b9-569f-46ad-be8a-1377af9635c3"/>
  <p:tag name="ARTICULATE_SLIDE_NAV" val="3"/>
  <p:tag name="AUDIO_ID" val="271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d1c5800b-bcfc-4a4f-b66d-b66449c03fdf"/>
  <p:tag name="ARTICULATE_SLIDE_NAV" val="4"/>
  <p:tag name="AUDIO_ID" val="263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3fe722a6-738c-43dd-9e09-3afd379c8cde"/>
  <p:tag name="ARTICULATE_SLIDE_NAV" val="5"/>
  <p:tag name="AUDIO_ID" val="264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3fe722a6-738c-43dd-9e09-3afd379c8cde"/>
  <p:tag name="ARTICULATE_SLIDE_NAV" val="5"/>
  <p:tag name="AUDIO_ID" val="272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3fe722a6-738c-43dd-9e09-3afd379c8cde"/>
  <p:tag name="ARTICULATE_SLIDE_NAV" val="5"/>
  <p:tag name="AUDIO_ID" val="273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6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LAYLIST_ID" val="-1"/>
  <p:tag name="ARTICULATE_SLIDE_GUID" val="3fe722a6-738c-43dd-9e09-3afd379c8cde"/>
  <p:tag name="ARTICULATE_SLIDE_NAV" val="5"/>
  <p:tag name="AUDIO_ID" val="273"/>
  <p:tag name="ARTICULATE_NAV_LEVEL" val="1"/>
  <p:tag name="ARTICULATE_SLIDE_PRESENTER_GUID" val="dce29a65-ea12-470e-82d3-8c9121d49307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True"/>
  <p:tag name="ARTICULATE_PLAYER_CONTROL_RESOURCES" val="True"/>
  <p:tag name="ARTICULATE_PLAYER_CONTROL_MENU" val="True"/>
  <p:tag name="ARTICULATE_PLAYER_CONTROL_GLOSSARY" val="True"/>
  <p:tag name="ARTICULATE_PLAYER_SEEKBAR" val="True"/>
  <p:tag name="ARTICULATE_PLAYER_CONTROL_PLAYPAUSE" val="True"/>
  <p:tag name="ARTICULATE_USED_LAYOUT" val="1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</TotalTime>
  <Words>825</Words>
  <Application>Microsoft Office PowerPoint</Application>
  <PresentationFormat>On-screen Show (4:3)</PresentationFormat>
  <Paragraphs>135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Introducing</vt:lpstr>
      <vt:lpstr>Onboarding Overview</vt:lpstr>
      <vt:lpstr>Onboarding Tab</vt:lpstr>
      <vt:lpstr>Onboarding Process</vt:lpstr>
      <vt:lpstr>Onboarding Process</vt:lpstr>
      <vt:lpstr>Onboarding Process</vt:lpstr>
      <vt:lpstr>Onboarding Process</vt:lpstr>
      <vt:lpstr>Onboarding Process</vt:lpstr>
      <vt:lpstr>Onboard Tab</vt:lpstr>
      <vt:lpstr>Onboard Tab</vt:lpstr>
      <vt:lpstr>Policies Page</vt:lpstr>
      <vt:lpstr>Additional Info Page</vt:lpstr>
      <vt:lpstr>PowerPoint Presentation</vt:lpstr>
      <vt:lpstr>PowerPoint Presentation</vt:lpstr>
      <vt:lpstr>What’s next?</vt:lpstr>
      <vt:lpstr>What’s next?</vt:lpstr>
      <vt:lpstr>What’s next?</vt:lpstr>
    </vt:vector>
  </TitlesOfParts>
  <Company>State of Louisiana Division of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Onboarding</dc:title>
  <dc:creator>Windows User</dc:creator>
  <cp:lastModifiedBy>Jade Nakhleh-Freeman</cp:lastModifiedBy>
  <cp:revision>49</cp:revision>
  <dcterms:created xsi:type="dcterms:W3CDTF">2013-06-28T14:41:32Z</dcterms:created>
  <dcterms:modified xsi:type="dcterms:W3CDTF">2016-04-28T17:03:59Z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GUID">
    <vt:lpwstr>3E6716A8-ED27-4612-AEB2-EFD530469DD6</vt:lpwstr>
  </property>
  <property fmtid="{D5CDD505-2E9C-101B-9397-08002B2CF9AE}" pid="4" name="ArticulatePath">
    <vt:lpwstr>Annoucing Onboarding</vt:lpwstr>
  </property>
  <property fmtid="{D5CDD505-2E9C-101B-9397-08002B2CF9AE}" pid="5" name="ArticulateProjectFull">
    <vt:lpwstr>G:\LaGov Source Documents\OIS Website\Announcing Onboarding.ppta</vt:lpwstr>
  </property>
</Properties>
</file>